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sldIdLst>
    <p:sldId id="256" r:id="rId2"/>
    <p:sldId id="259" r:id="rId3"/>
    <p:sldId id="261" r:id="rId4"/>
    <p:sldId id="258" r:id="rId5"/>
    <p:sldId id="262" r:id="rId6"/>
    <p:sldId id="264" r:id="rId7"/>
    <p:sldId id="260"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Demetriou (SLT - Kingsmoor Academy)" userId="723e8491-c820-4a5f-85c2-23fb37d0dd14" providerId="ADAL" clId="{4295E45B-62E7-4D81-96DC-6ACBC2E01170}"/>
    <pc:docChg chg="custSel modSld sldOrd">
      <pc:chgData name="Christine Demetriou (SLT - Kingsmoor Academy)" userId="723e8491-c820-4a5f-85c2-23fb37d0dd14" providerId="ADAL" clId="{4295E45B-62E7-4D81-96DC-6ACBC2E01170}" dt="2023-10-30T10:47:04.788" v="336" actId="113"/>
      <pc:docMkLst>
        <pc:docMk/>
      </pc:docMkLst>
      <pc:sldChg chg="modSp mod">
        <pc:chgData name="Christine Demetriou (SLT - Kingsmoor Academy)" userId="723e8491-c820-4a5f-85c2-23fb37d0dd14" providerId="ADAL" clId="{4295E45B-62E7-4D81-96DC-6ACBC2E01170}" dt="2023-10-19T09:50:49.333" v="108" actId="14100"/>
        <pc:sldMkLst>
          <pc:docMk/>
          <pc:sldMk cId="2882495774" sldId="258"/>
        </pc:sldMkLst>
        <pc:spChg chg="mod">
          <ac:chgData name="Christine Demetriou (SLT - Kingsmoor Academy)" userId="723e8491-c820-4a5f-85c2-23fb37d0dd14" providerId="ADAL" clId="{4295E45B-62E7-4D81-96DC-6ACBC2E01170}" dt="2023-10-19T09:50:49.333" v="108" actId="14100"/>
          <ac:spMkLst>
            <pc:docMk/>
            <pc:sldMk cId="2882495774" sldId="258"/>
            <ac:spMk id="3" creationId="{3331AD9E-F73B-4CB6-B62C-D1A11733F283}"/>
          </ac:spMkLst>
        </pc:spChg>
      </pc:sldChg>
      <pc:sldChg chg="addSp modSp mod">
        <pc:chgData name="Christine Demetriou (SLT - Kingsmoor Academy)" userId="723e8491-c820-4a5f-85c2-23fb37d0dd14" providerId="ADAL" clId="{4295E45B-62E7-4D81-96DC-6ACBC2E01170}" dt="2023-10-19T09:51:12.373" v="112" actId="20577"/>
        <pc:sldMkLst>
          <pc:docMk/>
          <pc:sldMk cId="3992058071" sldId="260"/>
        </pc:sldMkLst>
        <pc:spChg chg="add mod">
          <ac:chgData name="Christine Demetriou (SLT - Kingsmoor Academy)" userId="723e8491-c820-4a5f-85c2-23fb37d0dd14" providerId="ADAL" clId="{4295E45B-62E7-4D81-96DC-6ACBC2E01170}" dt="2023-10-19T09:51:12.373" v="112" actId="20577"/>
          <ac:spMkLst>
            <pc:docMk/>
            <pc:sldMk cId="3992058071" sldId="260"/>
            <ac:spMk id="2" creationId="{ECB54FF8-AA24-4680-9279-6F7141D46C00}"/>
          </ac:spMkLst>
        </pc:spChg>
        <pc:picChg chg="mod">
          <ac:chgData name="Christine Demetriou (SLT - Kingsmoor Academy)" userId="723e8491-c820-4a5f-85c2-23fb37d0dd14" providerId="ADAL" clId="{4295E45B-62E7-4D81-96DC-6ACBC2E01170}" dt="2023-10-19T09:47:31.400" v="2" actId="1076"/>
          <ac:picMkLst>
            <pc:docMk/>
            <pc:sldMk cId="3992058071" sldId="260"/>
            <ac:picMk id="5" creationId="{3E3AC752-A055-4C27-BC21-0B35DC4B57E6}"/>
          </ac:picMkLst>
        </pc:picChg>
      </pc:sldChg>
      <pc:sldChg chg="modSp mod">
        <pc:chgData name="Christine Demetriou (SLT - Kingsmoor Academy)" userId="723e8491-c820-4a5f-85c2-23fb37d0dd14" providerId="ADAL" clId="{4295E45B-62E7-4D81-96DC-6ACBC2E01170}" dt="2023-10-19T09:50:09.134" v="87" actId="2711"/>
        <pc:sldMkLst>
          <pc:docMk/>
          <pc:sldMk cId="2199369898" sldId="261"/>
        </pc:sldMkLst>
        <pc:spChg chg="mod">
          <ac:chgData name="Christine Demetriou (SLT - Kingsmoor Academy)" userId="723e8491-c820-4a5f-85c2-23fb37d0dd14" providerId="ADAL" clId="{4295E45B-62E7-4D81-96DC-6ACBC2E01170}" dt="2023-10-19T09:50:09.134" v="87" actId="2711"/>
          <ac:spMkLst>
            <pc:docMk/>
            <pc:sldMk cId="2199369898" sldId="261"/>
            <ac:spMk id="2" creationId="{30FDE323-0157-4CAF-BC92-3D97BA0049E4}"/>
          </ac:spMkLst>
        </pc:spChg>
      </pc:sldChg>
      <pc:sldChg chg="addSp modSp mod">
        <pc:chgData name="Christine Demetriou (SLT - Kingsmoor Academy)" userId="723e8491-c820-4a5f-85c2-23fb37d0dd14" providerId="ADAL" clId="{4295E45B-62E7-4D81-96DC-6ACBC2E01170}" dt="2023-10-19T09:52:37.644" v="241" actId="207"/>
        <pc:sldMkLst>
          <pc:docMk/>
          <pc:sldMk cId="123396582" sldId="262"/>
        </pc:sldMkLst>
        <pc:spChg chg="mod">
          <ac:chgData name="Christine Demetriou (SLT - Kingsmoor Academy)" userId="723e8491-c820-4a5f-85c2-23fb37d0dd14" providerId="ADAL" clId="{4295E45B-62E7-4D81-96DC-6ACBC2E01170}" dt="2023-10-19T09:50:57.908" v="109" actId="2711"/>
          <ac:spMkLst>
            <pc:docMk/>
            <pc:sldMk cId="123396582" sldId="262"/>
            <ac:spMk id="2" creationId="{579F87E8-29E9-458F-B636-F718A581725F}"/>
          </ac:spMkLst>
        </pc:spChg>
        <pc:spChg chg="add mod">
          <ac:chgData name="Christine Demetriou (SLT - Kingsmoor Academy)" userId="723e8491-c820-4a5f-85c2-23fb37d0dd14" providerId="ADAL" clId="{4295E45B-62E7-4D81-96DC-6ACBC2E01170}" dt="2023-10-19T09:52:37.644" v="241" actId="207"/>
          <ac:spMkLst>
            <pc:docMk/>
            <pc:sldMk cId="123396582" sldId="262"/>
            <ac:spMk id="3" creationId="{E8C30FF6-3F0B-4D78-8442-611035FA6736}"/>
          </ac:spMkLst>
        </pc:spChg>
        <pc:picChg chg="mod">
          <ac:chgData name="Christine Demetriou (SLT - Kingsmoor Academy)" userId="723e8491-c820-4a5f-85c2-23fb37d0dd14" providerId="ADAL" clId="{4295E45B-62E7-4D81-96DC-6ACBC2E01170}" dt="2023-10-19T09:51:26.397" v="113" actId="1076"/>
          <ac:picMkLst>
            <pc:docMk/>
            <pc:sldMk cId="123396582" sldId="262"/>
            <ac:picMk id="4" creationId="{68FF6147-187D-413F-84DD-5082AE719A90}"/>
          </ac:picMkLst>
        </pc:picChg>
      </pc:sldChg>
      <pc:sldChg chg="addSp modSp mod">
        <pc:chgData name="Christine Demetriou (SLT - Kingsmoor Academy)" userId="723e8491-c820-4a5f-85c2-23fb37d0dd14" providerId="ADAL" clId="{4295E45B-62E7-4D81-96DC-6ACBC2E01170}" dt="2023-10-30T10:47:04.788" v="336" actId="113"/>
        <pc:sldMkLst>
          <pc:docMk/>
          <pc:sldMk cId="4026117669" sldId="263"/>
        </pc:sldMkLst>
        <pc:spChg chg="add mod">
          <ac:chgData name="Christine Demetriou (SLT - Kingsmoor Academy)" userId="723e8491-c820-4a5f-85c2-23fb37d0dd14" providerId="ADAL" clId="{4295E45B-62E7-4D81-96DC-6ACBC2E01170}" dt="2023-10-30T10:47:04.788" v="336" actId="113"/>
          <ac:spMkLst>
            <pc:docMk/>
            <pc:sldMk cId="4026117669" sldId="263"/>
            <ac:spMk id="2" creationId="{A00874CA-E27A-44C6-B461-82B500488493}"/>
          </ac:spMkLst>
        </pc:spChg>
        <pc:picChg chg="mod">
          <ac:chgData name="Christine Demetriou (SLT - Kingsmoor Academy)" userId="723e8491-c820-4a5f-85c2-23fb37d0dd14" providerId="ADAL" clId="{4295E45B-62E7-4D81-96DC-6ACBC2E01170}" dt="2023-10-30T10:46:05.471" v="242" actId="1076"/>
          <ac:picMkLst>
            <pc:docMk/>
            <pc:sldMk cId="4026117669" sldId="263"/>
            <ac:picMk id="1026" creationId="{386C5EA3-D83D-48FA-941E-29E90B1BEF4F}"/>
          </ac:picMkLst>
        </pc:picChg>
      </pc:sldChg>
      <pc:sldChg chg="modSp mod ord">
        <pc:chgData name="Christine Demetriou (SLT - Kingsmoor Academy)" userId="723e8491-c820-4a5f-85c2-23fb37d0dd14" providerId="ADAL" clId="{4295E45B-62E7-4D81-96DC-6ACBC2E01170}" dt="2023-10-19T09:51:04.099" v="110" actId="2711"/>
        <pc:sldMkLst>
          <pc:docMk/>
          <pc:sldMk cId="3083141689" sldId="264"/>
        </pc:sldMkLst>
        <pc:spChg chg="mod">
          <ac:chgData name="Christine Demetriou (SLT - Kingsmoor Academy)" userId="723e8491-c820-4a5f-85c2-23fb37d0dd14" providerId="ADAL" clId="{4295E45B-62E7-4D81-96DC-6ACBC2E01170}" dt="2023-10-19T09:51:04.099" v="110" actId="2711"/>
          <ac:spMkLst>
            <pc:docMk/>
            <pc:sldMk cId="3083141689" sldId="264"/>
            <ac:spMk id="2" creationId="{201204DD-8005-4A3F-A31B-7E0CD6BF017B}"/>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C2ABFBD-5DC8-4BE8-B1AC-9CB47FDCDD8A}" type="datetimeFigureOut">
              <a:rPr lang="en-GB" smtClean="0"/>
              <a:t>30/10/2023</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554448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2ABFBD-5DC8-4BE8-B1AC-9CB47FDCDD8A}"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243665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C2ABFBD-5DC8-4BE8-B1AC-9CB47FDCDD8A}"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1777557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C2ABFBD-5DC8-4BE8-B1AC-9CB47FDCDD8A}"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3946020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2ABFBD-5DC8-4BE8-B1AC-9CB47FDCDD8A}"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74745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C2ABFBD-5DC8-4BE8-B1AC-9CB47FDCDD8A}" type="datetimeFigureOut">
              <a:rPr lang="en-GB" smtClean="0"/>
              <a:t>30/10/2023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1665965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C2ABFBD-5DC8-4BE8-B1AC-9CB47FDCDD8A}" type="datetimeFigureOut">
              <a:rPr lang="en-GB" smtClean="0"/>
              <a:t>30/10/2023</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3612248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C2ABFBD-5DC8-4BE8-B1AC-9CB47FDCDD8A}"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882140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C2ABFBD-5DC8-4BE8-B1AC-9CB47FDCDD8A}"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335665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2ABFBD-5DC8-4BE8-B1AC-9CB47FDCDD8A}"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279675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2ABFBD-5DC8-4BE8-B1AC-9CB47FDCDD8A}" type="datetimeFigureOut">
              <a:rPr lang="en-GB" smtClean="0"/>
              <a:t>30/10/2023</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294755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2ABFBD-5DC8-4BE8-B1AC-9CB47FDCDD8A}"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327250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2ABFBD-5DC8-4BE8-B1AC-9CB47FDCDD8A}" type="datetimeFigureOut">
              <a:rPr lang="en-GB" smtClean="0"/>
              <a:t>30/10/2023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289768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2ABFBD-5DC8-4BE8-B1AC-9CB47FDCDD8A}" type="datetimeFigureOut">
              <a:rPr lang="en-GB" smtClean="0"/>
              <a:t>30/10/2023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309347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ABFBD-5DC8-4BE8-B1AC-9CB47FDCDD8A}" type="datetimeFigureOut">
              <a:rPr lang="en-GB" smtClean="0"/>
              <a:t>30/10/2023</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258464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2ABFBD-5DC8-4BE8-B1AC-9CB47FDCDD8A}"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329124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2ABFBD-5DC8-4BE8-B1AC-9CB47FDCDD8A}" type="datetimeFigureOut">
              <a:rPr lang="en-GB" smtClean="0"/>
              <a:t>30/10/2023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91A13-1B23-4AE9-903C-9552408209F9}" type="slidenum">
              <a:rPr lang="en-GB" smtClean="0"/>
              <a:t>‹#›</a:t>
            </a:fld>
            <a:endParaRPr lang="en-GB"/>
          </a:p>
        </p:txBody>
      </p:sp>
    </p:spTree>
    <p:extLst>
      <p:ext uri="{BB962C8B-B14F-4D97-AF65-F5344CB8AC3E}">
        <p14:creationId xmlns:p14="http://schemas.microsoft.com/office/powerpoint/2010/main" val="379551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C2ABFBD-5DC8-4BE8-B1AC-9CB47FDCDD8A}" type="datetimeFigureOut">
              <a:rPr lang="en-GB" smtClean="0"/>
              <a:t>30/10/2023</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391A13-1B23-4AE9-903C-9552408209F9}" type="slidenum">
              <a:rPr lang="en-GB" smtClean="0"/>
              <a:t>‹#›</a:t>
            </a:fld>
            <a:endParaRPr lang="en-GB"/>
          </a:p>
        </p:txBody>
      </p:sp>
    </p:spTree>
    <p:extLst>
      <p:ext uri="{BB962C8B-B14F-4D97-AF65-F5344CB8AC3E}">
        <p14:creationId xmlns:p14="http://schemas.microsoft.com/office/powerpoint/2010/main" val="35858177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end.essex.gov.uk/search-support-groups-and-activities"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activeessex.org/children-young-people/essex-activate/sen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5374-4C84-45FC-936F-3ED0955B0C66}"/>
              </a:ext>
            </a:extLst>
          </p:cNvPr>
          <p:cNvSpPr>
            <a:spLocks noGrp="1"/>
          </p:cNvSpPr>
          <p:nvPr>
            <p:ph type="ctrTitle"/>
          </p:nvPr>
        </p:nvSpPr>
        <p:spPr>
          <a:xfrm>
            <a:off x="1154955" y="1603513"/>
            <a:ext cx="8825658" cy="2014330"/>
          </a:xfrm>
        </p:spPr>
        <p:txBody>
          <a:bodyPr>
            <a:noAutofit/>
          </a:bodyPr>
          <a:lstStyle/>
          <a:p>
            <a:pPr algn="ctr"/>
            <a:r>
              <a:rPr lang="en-GB" sz="3600" dirty="0">
                <a:latin typeface="Comic Sans MS" panose="030F0702030302020204" pitchFamily="66" charset="0"/>
              </a:rPr>
              <a:t>Welcome to our first SEND coffee morning</a:t>
            </a:r>
            <a:br>
              <a:rPr lang="en-GB" sz="3600" dirty="0">
                <a:latin typeface="Comic Sans MS" panose="030F0702030302020204" pitchFamily="66" charset="0"/>
              </a:rPr>
            </a:br>
            <a:br>
              <a:rPr lang="en-GB" sz="3600" dirty="0">
                <a:latin typeface="Comic Sans MS" panose="030F0702030302020204" pitchFamily="66" charset="0"/>
              </a:rPr>
            </a:br>
            <a:r>
              <a:rPr lang="en-GB" sz="1600" dirty="0">
                <a:latin typeface="Comic Sans MS" panose="030F0702030302020204" pitchFamily="66" charset="0"/>
              </a:rPr>
              <a:t>Friday 20</a:t>
            </a:r>
            <a:r>
              <a:rPr lang="en-GB" sz="1600" baseline="30000" dirty="0">
                <a:latin typeface="Comic Sans MS" panose="030F0702030302020204" pitchFamily="66" charset="0"/>
              </a:rPr>
              <a:t>th</a:t>
            </a:r>
            <a:r>
              <a:rPr lang="en-GB" sz="1600" dirty="0">
                <a:latin typeface="Comic Sans MS" panose="030F0702030302020204" pitchFamily="66" charset="0"/>
              </a:rPr>
              <a:t> October 2023</a:t>
            </a:r>
            <a:endParaRPr lang="en-GB" sz="3600" dirty="0">
              <a:latin typeface="Comic Sans MS" panose="030F0702030302020204" pitchFamily="66" charset="0"/>
            </a:endParaRPr>
          </a:p>
        </p:txBody>
      </p:sp>
      <p:sp>
        <p:nvSpPr>
          <p:cNvPr id="3" name="Subtitle 2">
            <a:extLst>
              <a:ext uri="{FF2B5EF4-FFF2-40B4-BE49-F238E27FC236}">
                <a16:creationId xmlns:a16="http://schemas.microsoft.com/office/drawing/2014/main" id="{176D3691-7A2C-48EF-A8C3-EC920E079D2B}"/>
              </a:ext>
            </a:extLst>
          </p:cNvPr>
          <p:cNvSpPr>
            <a:spLocks noGrp="1"/>
          </p:cNvSpPr>
          <p:nvPr>
            <p:ph type="subTitle" idx="1"/>
          </p:nvPr>
        </p:nvSpPr>
        <p:spPr/>
        <p:txBody>
          <a:bodyPr>
            <a:normAutofit/>
          </a:bodyPr>
          <a:lstStyle/>
          <a:p>
            <a:pPr algn="ctr"/>
            <a:r>
              <a:rPr lang="en-GB" sz="2400" dirty="0">
                <a:latin typeface="Comic Sans MS" panose="030F0702030302020204" pitchFamily="66" charset="0"/>
              </a:rPr>
              <a:t>Mrs Demetriou- SENDCo</a:t>
            </a:r>
          </a:p>
        </p:txBody>
      </p:sp>
      <p:pic>
        <p:nvPicPr>
          <p:cNvPr id="2050" name="Picture 2" descr="Neurodiversity symbol icon - vector rainbow gradient infinity sign. Text  Neurodiversity - clip art for poster, banner, greeting card design 13687110  Vector Art at Vecteezy">
            <a:extLst>
              <a:ext uri="{FF2B5EF4-FFF2-40B4-BE49-F238E27FC236}">
                <a16:creationId xmlns:a16="http://schemas.microsoft.com/office/drawing/2014/main" id="{670C35B3-7145-420B-BBED-9627EE438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4859" y="4728831"/>
            <a:ext cx="1752186" cy="10513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ssex SEND - Information, Advice and Support Service">
            <a:extLst>
              <a:ext uri="{FF2B5EF4-FFF2-40B4-BE49-F238E27FC236}">
                <a16:creationId xmlns:a16="http://schemas.microsoft.com/office/drawing/2014/main" id="{B0258CD5-390F-4E63-BDF9-6C11FE436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045" y="4217215"/>
            <a:ext cx="1562928" cy="156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34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FD8FDF-ABE0-41F4-B5B4-58C28A170FE4}"/>
              </a:ext>
            </a:extLst>
          </p:cNvPr>
          <p:cNvSpPr>
            <a:spLocks noGrp="1"/>
          </p:cNvSpPr>
          <p:nvPr>
            <p:ph idx="1"/>
          </p:nvPr>
        </p:nvSpPr>
        <p:spPr>
          <a:xfrm>
            <a:off x="1154954" y="2603500"/>
            <a:ext cx="9738333" cy="3416300"/>
          </a:xfrm>
        </p:spPr>
        <p:txBody>
          <a:bodyPr/>
          <a:lstStyle/>
          <a:p>
            <a:pPr marL="0" indent="0" algn="l">
              <a:buNone/>
            </a:pPr>
            <a:r>
              <a:rPr lang="en-GB" sz="3600" b="0" i="1" dirty="0">
                <a:solidFill>
                  <a:srgbClr val="595959"/>
                </a:solidFill>
                <a:effectLst/>
                <a:latin typeface="brandon-grotesque"/>
              </a:rPr>
              <a:t>“Everybody is a genius. But if you judge a fish by its ability to climb a tree, it will live its whole life believing that it is stupid.” </a:t>
            </a:r>
          </a:p>
          <a:p>
            <a:pPr marL="0" indent="0" algn="l">
              <a:buNone/>
            </a:pPr>
            <a:endParaRPr lang="en-GB" sz="3600" b="0" i="0" dirty="0">
              <a:solidFill>
                <a:srgbClr val="595959"/>
              </a:solidFill>
              <a:effectLst/>
              <a:latin typeface="brandon-grotesque"/>
            </a:endParaRPr>
          </a:p>
          <a:p>
            <a:pPr marL="0" indent="0" algn="r">
              <a:buNone/>
            </a:pPr>
            <a:r>
              <a:rPr lang="en-GB" sz="3600" b="0" i="1" dirty="0">
                <a:solidFill>
                  <a:srgbClr val="595959"/>
                </a:solidFill>
                <a:effectLst/>
                <a:latin typeface="brandon-grotesque"/>
              </a:rPr>
              <a:t>Albert Einstein  </a:t>
            </a:r>
            <a:endParaRPr lang="en-GB" sz="3600" b="0" i="0" dirty="0">
              <a:solidFill>
                <a:srgbClr val="595959"/>
              </a:solidFill>
              <a:effectLst/>
              <a:latin typeface="brandon-grotesque"/>
            </a:endParaRPr>
          </a:p>
          <a:p>
            <a:endParaRPr lang="en-GB" dirty="0"/>
          </a:p>
        </p:txBody>
      </p:sp>
    </p:spTree>
    <p:extLst>
      <p:ext uri="{BB962C8B-B14F-4D97-AF65-F5344CB8AC3E}">
        <p14:creationId xmlns:p14="http://schemas.microsoft.com/office/powerpoint/2010/main" val="133852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DE323-0157-4CAF-BC92-3D97BA0049E4}"/>
              </a:ext>
            </a:extLst>
          </p:cNvPr>
          <p:cNvSpPr>
            <a:spLocks noGrp="1"/>
          </p:cNvSpPr>
          <p:nvPr>
            <p:ph type="title"/>
          </p:nvPr>
        </p:nvSpPr>
        <p:spPr/>
        <p:txBody>
          <a:bodyPr/>
          <a:lstStyle/>
          <a:p>
            <a:r>
              <a:rPr lang="en-GB" dirty="0">
                <a:latin typeface="Comic Sans MS" panose="030F0702030302020204" pitchFamily="66" charset="0"/>
              </a:rPr>
              <a:t>Key language around Special needs</a:t>
            </a:r>
          </a:p>
        </p:txBody>
      </p:sp>
      <p:sp>
        <p:nvSpPr>
          <p:cNvPr id="3" name="Content Placeholder 2">
            <a:extLst>
              <a:ext uri="{FF2B5EF4-FFF2-40B4-BE49-F238E27FC236}">
                <a16:creationId xmlns:a16="http://schemas.microsoft.com/office/drawing/2014/main" id="{226FABFA-7CD4-4CC3-9A73-19D25F47278F}"/>
              </a:ext>
            </a:extLst>
          </p:cNvPr>
          <p:cNvSpPr>
            <a:spLocks noGrp="1"/>
          </p:cNvSpPr>
          <p:nvPr>
            <p:ph idx="1"/>
          </p:nvPr>
        </p:nvSpPr>
        <p:spPr>
          <a:xfrm>
            <a:off x="689114" y="2603499"/>
            <a:ext cx="10363200" cy="4009335"/>
          </a:xfrm>
        </p:spPr>
        <p:txBody>
          <a:bodyPr>
            <a:normAutofit/>
          </a:bodyPr>
          <a:lstStyle/>
          <a:p>
            <a:pPr marL="0" indent="0">
              <a:buNone/>
            </a:pPr>
            <a:r>
              <a:rPr lang="en-GB" b="1" dirty="0">
                <a:solidFill>
                  <a:schemeClr val="tx1"/>
                </a:solidFill>
                <a:latin typeface="Comic Sans MS" panose="030F0702030302020204" pitchFamily="66" charset="0"/>
              </a:rPr>
              <a:t>One plan&gt; </a:t>
            </a:r>
            <a:r>
              <a:rPr lang="en-GB" dirty="0">
                <a:solidFill>
                  <a:schemeClr val="tx1"/>
                </a:solidFill>
                <a:latin typeface="Comic Sans MS" panose="030F0702030302020204" pitchFamily="66" charset="0"/>
              </a:rPr>
              <a:t>The name Essex give for targets that teachers write for SEN children.</a:t>
            </a:r>
          </a:p>
          <a:p>
            <a:pPr marL="0" indent="0">
              <a:buNone/>
            </a:pPr>
            <a:r>
              <a:rPr lang="en-GB" b="1" dirty="0">
                <a:solidFill>
                  <a:schemeClr val="tx1"/>
                </a:solidFill>
                <a:latin typeface="Comic Sans MS" panose="030F0702030302020204" pitchFamily="66" charset="0"/>
              </a:rPr>
              <a:t>EHCP&gt; </a:t>
            </a:r>
            <a:r>
              <a:rPr lang="en-GB" dirty="0">
                <a:solidFill>
                  <a:schemeClr val="tx1"/>
                </a:solidFill>
                <a:latin typeface="Comic Sans MS" panose="030F0702030302020204" pitchFamily="66" charset="0"/>
              </a:rPr>
              <a:t>Education Health and Care Plan</a:t>
            </a:r>
          </a:p>
          <a:p>
            <a:pPr marL="0" indent="0">
              <a:buNone/>
            </a:pPr>
            <a:r>
              <a:rPr lang="en-GB" b="1" dirty="0">
                <a:solidFill>
                  <a:schemeClr val="tx1"/>
                </a:solidFill>
                <a:latin typeface="Comic Sans MS" panose="030F0702030302020204" pitchFamily="66" charset="0"/>
              </a:rPr>
              <a:t>SEND&gt; </a:t>
            </a:r>
            <a:r>
              <a:rPr lang="en-GB" dirty="0">
                <a:solidFill>
                  <a:schemeClr val="tx1"/>
                </a:solidFill>
                <a:latin typeface="Comic Sans MS" panose="030F0702030302020204" pitchFamily="66" charset="0"/>
              </a:rPr>
              <a:t>Special Educational Needs and/or Disability</a:t>
            </a:r>
          </a:p>
          <a:p>
            <a:pPr marL="0" indent="0">
              <a:buNone/>
            </a:pPr>
            <a:r>
              <a:rPr lang="en-GB" b="1" dirty="0">
                <a:solidFill>
                  <a:schemeClr val="tx1"/>
                </a:solidFill>
                <a:latin typeface="Comic Sans MS" panose="030F0702030302020204" pitchFamily="66" charset="0"/>
              </a:rPr>
              <a:t>Neurodiversity</a:t>
            </a:r>
            <a:r>
              <a:rPr lang="en-GB" dirty="0">
                <a:solidFill>
                  <a:schemeClr val="tx1"/>
                </a:solidFill>
                <a:latin typeface="Comic Sans MS" panose="030F0702030302020204" pitchFamily="66" charset="0"/>
              </a:rPr>
              <a:t>&gt; Neurodiversity is a concept where neurological differences are seen as natural variations of the brain. These neurological differences are recognised and respected, celebrated and allow people to be themselves. These differences can include those diagnosed with Autism Spectrum Disorder, Dyspraxia, Dyslexia, Attention Deficit Hyperactivity Disorder, Dyscalculia, Tourette Syndrome and others. </a:t>
            </a:r>
          </a:p>
          <a:p>
            <a:pPr marL="0" indent="0">
              <a:buNone/>
            </a:pPr>
            <a:endParaRPr lang="en-GB" dirty="0">
              <a:solidFill>
                <a:schemeClr val="tx1"/>
              </a:solidFill>
              <a:latin typeface="Comic Sans MS" panose="030F0702030302020204" pitchFamily="66" charset="0"/>
            </a:endParaRPr>
          </a:p>
          <a:p>
            <a:pPr marL="0" indent="0">
              <a:buNone/>
            </a:pPr>
            <a:r>
              <a:rPr lang="en-GB" dirty="0">
                <a:solidFill>
                  <a:schemeClr val="tx1"/>
                </a:solidFill>
                <a:latin typeface="Comic Sans MS" panose="030F0702030302020204" pitchFamily="66" charset="0"/>
              </a:rPr>
              <a:t>If there are any others you aren’t sure about then please write them on your comments sheet or tell me.</a:t>
            </a:r>
          </a:p>
        </p:txBody>
      </p:sp>
    </p:spTree>
    <p:extLst>
      <p:ext uri="{BB962C8B-B14F-4D97-AF65-F5344CB8AC3E}">
        <p14:creationId xmlns:p14="http://schemas.microsoft.com/office/powerpoint/2010/main" val="219936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E9BA-296B-4E56-89F8-D463748329ED}"/>
              </a:ext>
            </a:extLst>
          </p:cNvPr>
          <p:cNvSpPr>
            <a:spLocks noGrp="1"/>
          </p:cNvSpPr>
          <p:nvPr>
            <p:ph type="title"/>
          </p:nvPr>
        </p:nvSpPr>
        <p:spPr/>
        <p:txBody>
          <a:bodyPr/>
          <a:lstStyle/>
          <a:p>
            <a:r>
              <a:rPr lang="en-GB" dirty="0"/>
              <a:t>Website</a:t>
            </a:r>
          </a:p>
        </p:txBody>
      </p:sp>
      <p:sp>
        <p:nvSpPr>
          <p:cNvPr id="3" name="Content Placeholder 2">
            <a:extLst>
              <a:ext uri="{FF2B5EF4-FFF2-40B4-BE49-F238E27FC236}">
                <a16:creationId xmlns:a16="http://schemas.microsoft.com/office/drawing/2014/main" id="{3331AD9E-F73B-4CB6-B62C-D1A11733F283}"/>
              </a:ext>
            </a:extLst>
          </p:cNvPr>
          <p:cNvSpPr>
            <a:spLocks noGrp="1"/>
          </p:cNvSpPr>
          <p:nvPr>
            <p:ph idx="1"/>
          </p:nvPr>
        </p:nvSpPr>
        <p:spPr>
          <a:xfrm>
            <a:off x="1154954" y="2603500"/>
            <a:ext cx="9433533" cy="3479248"/>
          </a:xfrm>
        </p:spPr>
        <p:txBody>
          <a:bodyPr>
            <a:normAutofit lnSpcReduction="10000"/>
          </a:bodyPr>
          <a:lstStyle/>
          <a:p>
            <a:r>
              <a:rPr lang="en-GB" sz="3200" b="1" dirty="0">
                <a:latin typeface="Comic Sans MS" panose="030F0702030302020204" pitchFamily="66" charset="0"/>
              </a:rPr>
              <a:t>Learning&gt; Special Educational Needs</a:t>
            </a:r>
          </a:p>
          <a:p>
            <a:pPr>
              <a:buFont typeface="Courier New" panose="02070309020205020404" pitchFamily="49" charset="0"/>
              <a:buChar char="o"/>
            </a:pPr>
            <a:r>
              <a:rPr lang="en-GB" sz="2400" dirty="0">
                <a:latin typeface="Comic Sans MS" panose="030F0702030302020204" pitchFamily="66" charset="0"/>
              </a:rPr>
              <a:t>SEND parent support links</a:t>
            </a:r>
          </a:p>
          <a:p>
            <a:pPr>
              <a:buFont typeface="Courier New" panose="02070309020205020404" pitchFamily="49" charset="0"/>
              <a:buChar char="o"/>
            </a:pPr>
            <a:r>
              <a:rPr lang="en-GB" sz="2400" dirty="0">
                <a:latin typeface="Comic Sans MS" panose="030F0702030302020204" pitchFamily="66" charset="0"/>
              </a:rPr>
              <a:t>Accessibility plan</a:t>
            </a:r>
          </a:p>
          <a:p>
            <a:pPr>
              <a:buFont typeface="Courier New" panose="02070309020205020404" pitchFamily="49" charset="0"/>
              <a:buChar char="o"/>
            </a:pPr>
            <a:r>
              <a:rPr lang="en-GB" sz="2400" dirty="0">
                <a:latin typeface="Comic Sans MS" panose="030F0702030302020204" pitchFamily="66" charset="0"/>
              </a:rPr>
              <a:t>ATT SEND offer</a:t>
            </a:r>
          </a:p>
          <a:p>
            <a:pPr>
              <a:buFont typeface="Courier New" panose="02070309020205020404" pitchFamily="49" charset="0"/>
              <a:buChar char="o"/>
            </a:pPr>
            <a:r>
              <a:rPr lang="en-GB" sz="2400" dirty="0">
                <a:latin typeface="Comic Sans MS" panose="030F0702030302020204" pitchFamily="66" charset="0"/>
              </a:rPr>
              <a:t>ECC supporting your child</a:t>
            </a:r>
          </a:p>
          <a:p>
            <a:pPr>
              <a:buFont typeface="Courier New" panose="02070309020205020404" pitchFamily="49" charset="0"/>
              <a:buChar char="o"/>
            </a:pPr>
            <a:r>
              <a:rPr lang="en-GB" sz="2400" dirty="0">
                <a:latin typeface="Comic Sans MS" panose="030F0702030302020204" pitchFamily="66" charset="0"/>
              </a:rPr>
              <a:t>Kingsmoor Academy SEND information Report 2023/24</a:t>
            </a:r>
          </a:p>
          <a:p>
            <a:pPr>
              <a:buFont typeface="Courier New" panose="02070309020205020404" pitchFamily="49" charset="0"/>
              <a:buChar char="o"/>
            </a:pPr>
            <a:r>
              <a:rPr lang="en-GB" sz="2400" dirty="0">
                <a:latin typeface="Comic Sans MS" panose="030F0702030302020204" pitchFamily="66" charset="0"/>
              </a:rPr>
              <a:t>Mental Health Policy 2023/24</a:t>
            </a:r>
          </a:p>
          <a:p>
            <a:endParaRPr lang="en-GB" dirty="0"/>
          </a:p>
          <a:p>
            <a:endParaRPr lang="en-GB" dirty="0"/>
          </a:p>
        </p:txBody>
      </p:sp>
    </p:spTree>
    <p:extLst>
      <p:ext uri="{BB962C8B-B14F-4D97-AF65-F5344CB8AC3E}">
        <p14:creationId xmlns:p14="http://schemas.microsoft.com/office/powerpoint/2010/main" val="2882495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87E8-29E9-458F-B636-F718A581725F}"/>
              </a:ext>
            </a:extLst>
          </p:cNvPr>
          <p:cNvSpPr>
            <a:spLocks noGrp="1"/>
          </p:cNvSpPr>
          <p:nvPr>
            <p:ph type="title"/>
          </p:nvPr>
        </p:nvSpPr>
        <p:spPr/>
        <p:txBody>
          <a:bodyPr/>
          <a:lstStyle/>
          <a:p>
            <a:r>
              <a:rPr lang="en-GB" dirty="0">
                <a:latin typeface="Comic Sans MS" panose="030F0702030302020204" pitchFamily="66" charset="0"/>
              </a:rPr>
              <a:t>SEND information Report</a:t>
            </a:r>
          </a:p>
        </p:txBody>
      </p:sp>
      <p:pic>
        <p:nvPicPr>
          <p:cNvPr id="4" name="Content Placeholder 3">
            <a:extLst>
              <a:ext uri="{FF2B5EF4-FFF2-40B4-BE49-F238E27FC236}">
                <a16:creationId xmlns:a16="http://schemas.microsoft.com/office/drawing/2014/main" id="{68FF6147-187D-413F-84DD-5082AE719A90}"/>
              </a:ext>
            </a:extLst>
          </p:cNvPr>
          <p:cNvPicPr>
            <a:picLocks noGrp="1" noChangeAspect="1"/>
          </p:cNvPicPr>
          <p:nvPr>
            <p:ph idx="1"/>
          </p:nvPr>
        </p:nvPicPr>
        <p:blipFill>
          <a:blip r:embed="rId2"/>
          <a:stretch>
            <a:fillRect/>
          </a:stretch>
        </p:blipFill>
        <p:spPr>
          <a:xfrm>
            <a:off x="625302" y="2345980"/>
            <a:ext cx="6464611" cy="4118026"/>
          </a:xfrm>
          <a:prstGeom prst="rect">
            <a:avLst/>
          </a:prstGeom>
        </p:spPr>
      </p:pic>
      <p:sp>
        <p:nvSpPr>
          <p:cNvPr id="3" name="Oval 2">
            <a:extLst>
              <a:ext uri="{FF2B5EF4-FFF2-40B4-BE49-F238E27FC236}">
                <a16:creationId xmlns:a16="http://schemas.microsoft.com/office/drawing/2014/main" id="{E8C30FF6-3F0B-4D78-8442-611035FA6736}"/>
              </a:ext>
            </a:extLst>
          </p:cNvPr>
          <p:cNvSpPr/>
          <p:nvPr/>
        </p:nvSpPr>
        <p:spPr>
          <a:xfrm>
            <a:off x="7763324" y="2468326"/>
            <a:ext cx="3803374" cy="3416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rPr>
              <a:t>Have your say!</a:t>
            </a:r>
          </a:p>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r>
              <a:rPr lang="en-GB" dirty="0">
                <a:solidFill>
                  <a:schemeClr val="tx1"/>
                </a:solidFill>
              </a:rPr>
              <a:t>Is this user friendly?</a:t>
            </a:r>
          </a:p>
          <a:p>
            <a:pPr marL="285750" indent="-285750" algn="ctr">
              <a:buFont typeface="Arial" panose="020B0604020202020204" pitchFamily="34" charset="0"/>
              <a:buChar char="•"/>
            </a:pPr>
            <a:r>
              <a:rPr lang="en-GB" dirty="0">
                <a:solidFill>
                  <a:schemeClr val="tx1"/>
                </a:solidFill>
              </a:rPr>
              <a:t>Is there anything in it that you want more information about?</a:t>
            </a:r>
          </a:p>
          <a:p>
            <a:pPr marL="285750" indent="-285750" algn="ctr">
              <a:buFont typeface="Arial" panose="020B0604020202020204" pitchFamily="34" charset="0"/>
              <a:buChar char="•"/>
            </a:pPr>
            <a:r>
              <a:rPr lang="en-GB" dirty="0">
                <a:solidFill>
                  <a:schemeClr val="tx1"/>
                </a:solidFill>
              </a:rPr>
              <a:t>Anything else?</a:t>
            </a:r>
          </a:p>
        </p:txBody>
      </p:sp>
    </p:spTree>
    <p:extLst>
      <p:ext uri="{BB962C8B-B14F-4D97-AF65-F5344CB8AC3E}">
        <p14:creationId xmlns:p14="http://schemas.microsoft.com/office/powerpoint/2010/main" val="12339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04DD-8005-4A3F-A31B-7E0CD6BF017B}"/>
              </a:ext>
            </a:extLst>
          </p:cNvPr>
          <p:cNvSpPr>
            <a:spLocks noGrp="1"/>
          </p:cNvSpPr>
          <p:nvPr>
            <p:ph type="title"/>
          </p:nvPr>
        </p:nvSpPr>
        <p:spPr/>
        <p:txBody>
          <a:bodyPr/>
          <a:lstStyle/>
          <a:p>
            <a:pPr algn="ctr"/>
            <a:r>
              <a:rPr lang="en-GB" dirty="0">
                <a:latin typeface="Comic Sans MS" panose="030F0702030302020204" pitchFamily="66" charset="0"/>
              </a:rPr>
              <a:t>Essex local offer</a:t>
            </a:r>
          </a:p>
        </p:txBody>
      </p:sp>
      <p:pic>
        <p:nvPicPr>
          <p:cNvPr id="6" name="Content Placeholder 5">
            <a:extLst>
              <a:ext uri="{FF2B5EF4-FFF2-40B4-BE49-F238E27FC236}">
                <a16:creationId xmlns:a16="http://schemas.microsoft.com/office/drawing/2014/main" id="{814B05C5-2E18-44BC-8E6C-99993E5B3711}"/>
              </a:ext>
            </a:extLst>
          </p:cNvPr>
          <p:cNvPicPr>
            <a:picLocks noGrp="1" noChangeAspect="1"/>
          </p:cNvPicPr>
          <p:nvPr>
            <p:ph idx="1"/>
          </p:nvPr>
        </p:nvPicPr>
        <p:blipFill>
          <a:blip r:embed="rId2"/>
          <a:stretch>
            <a:fillRect/>
          </a:stretch>
        </p:blipFill>
        <p:spPr>
          <a:xfrm>
            <a:off x="1768406" y="2328517"/>
            <a:ext cx="8299779" cy="3966266"/>
          </a:xfrm>
        </p:spPr>
      </p:pic>
      <p:sp>
        <p:nvSpPr>
          <p:cNvPr id="4" name="TextBox 3">
            <a:extLst>
              <a:ext uri="{FF2B5EF4-FFF2-40B4-BE49-F238E27FC236}">
                <a16:creationId xmlns:a16="http://schemas.microsoft.com/office/drawing/2014/main" id="{E565793A-3DF8-47DF-A939-072109E2091F}"/>
              </a:ext>
            </a:extLst>
          </p:cNvPr>
          <p:cNvSpPr txBox="1"/>
          <p:nvPr/>
        </p:nvSpPr>
        <p:spPr>
          <a:xfrm>
            <a:off x="7460973" y="6308036"/>
            <a:ext cx="4187687" cy="369332"/>
          </a:xfrm>
          <a:prstGeom prst="rect">
            <a:avLst/>
          </a:prstGeom>
          <a:noFill/>
        </p:spPr>
        <p:txBody>
          <a:bodyPr wrap="square" rtlCol="0">
            <a:spAutoFit/>
          </a:bodyPr>
          <a:lstStyle/>
          <a:p>
            <a:r>
              <a:rPr lang="en-GB" dirty="0"/>
              <a:t>https://send.essex.gov.uk/</a:t>
            </a:r>
          </a:p>
        </p:txBody>
      </p:sp>
    </p:spTree>
    <p:extLst>
      <p:ext uri="{BB962C8B-B14F-4D97-AF65-F5344CB8AC3E}">
        <p14:creationId xmlns:p14="http://schemas.microsoft.com/office/powerpoint/2010/main" val="308314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E3AC752-A055-4C27-BC21-0B35DC4B57E6}"/>
              </a:ext>
            </a:extLst>
          </p:cNvPr>
          <p:cNvPicPr>
            <a:picLocks noGrp="1" noChangeAspect="1"/>
          </p:cNvPicPr>
          <p:nvPr>
            <p:ph idx="1"/>
          </p:nvPr>
        </p:nvPicPr>
        <p:blipFill>
          <a:blip r:embed="rId2"/>
          <a:stretch>
            <a:fillRect/>
          </a:stretch>
        </p:blipFill>
        <p:spPr>
          <a:xfrm>
            <a:off x="442267" y="644384"/>
            <a:ext cx="4620064" cy="6417369"/>
          </a:xfrm>
        </p:spPr>
      </p:pic>
      <p:sp>
        <p:nvSpPr>
          <p:cNvPr id="2" name="TextBox 1">
            <a:extLst>
              <a:ext uri="{FF2B5EF4-FFF2-40B4-BE49-F238E27FC236}">
                <a16:creationId xmlns:a16="http://schemas.microsoft.com/office/drawing/2014/main" id="{ECB54FF8-AA24-4680-9279-6F7141D46C00}"/>
              </a:ext>
            </a:extLst>
          </p:cNvPr>
          <p:cNvSpPr txBox="1"/>
          <p:nvPr/>
        </p:nvSpPr>
        <p:spPr>
          <a:xfrm>
            <a:off x="6228521" y="2660661"/>
            <a:ext cx="5393636" cy="3139321"/>
          </a:xfrm>
          <a:prstGeom prst="rect">
            <a:avLst/>
          </a:prstGeom>
          <a:noFill/>
        </p:spPr>
        <p:txBody>
          <a:bodyPr wrap="square" rtlCol="0">
            <a:spAutoFit/>
          </a:bodyPr>
          <a:lstStyle/>
          <a:p>
            <a:pPr algn="l"/>
            <a:r>
              <a:rPr lang="en-GB" sz="2000" b="1" u="sng" dirty="0">
                <a:solidFill>
                  <a:srgbClr val="1D1D1D"/>
                </a:solidFill>
                <a:latin typeface="Comic Sans MS" panose="030F0702030302020204" pitchFamily="66" charset="0"/>
              </a:rPr>
              <a:t>S</a:t>
            </a:r>
            <a:r>
              <a:rPr lang="en-GB" sz="2000" b="1" i="0" u="sng" dirty="0">
                <a:solidFill>
                  <a:srgbClr val="1D1D1D"/>
                </a:solidFill>
                <a:effectLst/>
                <a:latin typeface="Comic Sans MS" panose="030F0702030302020204" pitchFamily="66" charset="0"/>
              </a:rPr>
              <a:t>upport, groups and activities:</a:t>
            </a:r>
          </a:p>
          <a:p>
            <a:pPr algn="l"/>
            <a:endParaRPr lang="en-GB" sz="2000" i="0" dirty="0">
              <a:solidFill>
                <a:srgbClr val="1D1D1D"/>
              </a:solidFill>
              <a:effectLst/>
              <a:latin typeface="Comic Sans MS" panose="030F0702030302020204" pitchFamily="66" charset="0"/>
            </a:endParaRPr>
          </a:p>
          <a:p>
            <a:pPr algn="l"/>
            <a:r>
              <a:rPr lang="en-GB" sz="2000" i="0" dirty="0">
                <a:solidFill>
                  <a:srgbClr val="1D1D1D"/>
                </a:solidFill>
                <a:effectLst/>
                <a:latin typeface="Comic Sans MS" panose="030F0702030302020204" pitchFamily="66" charset="0"/>
              </a:rPr>
              <a:t>Local Offer: </a:t>
            </a:r>
            <a:r>
              <a:rPr lang="en-GB" sz="2000" b="1" i="0" dirty="0">
                <a:solidFill>
                  <a:srgbClr val="1D1D1D"/>
                </a:solidFill>
                <a:effectLst/>
                <a:latin typeface="Comic Sans MS" panose="030F0702030302020204" pitchFamily="66" charset="0"/>
                <a:hlinkClick r:id="rId3"/>
              </a:rPr>
              <a:t>https://send.essex.gov.uk/search-support-groups-and-activities</a:t>
            </a:r>
            <a:r>
              <a:rPr lang="en-GB" sz="2000" b="1" i="0" dirty="0">
                <a:solidFill>
                  <a:srgbClr val="1D1D1D"/>
                </a:solidFill>
                <a:effectLst/>
                <a:latin typeface="Comic Sans MS" panose="030F0702030302020204" pitchFamily="66" charset="0"/>
              </a:rPr>
              <a:t> </a:t>
            </a:r>
          </a:p>
          <a:p>
            <a:endParaRPr lang="en-GB" sz="2000" dirty="0">
              <a:latin typeface="Comic Sans MS" panose="030F0702030302020204" pitchFamily="66" charset="0"/>
            </a:endParaRPr>
          </a:p>
          <a:p>
            <a:r>
              <a:rPr lang="en-GB" sz="2000" dirty="0">
                <a:latin typeface="Comic Sans MS" panose="030F0702030302020204" pitchFamily="66" charset="0"/>
              </a:rPr>
              <a:t>Active Essex: </a:t>
            </a:r>
            <a:r>
              <a:rPr lang="en-GB" sz="2000" dirty="0">
                <a:latin typeface="Comic Sans MS" panose="030F0702030302020204" pitchFamily="66" charset="0"/>
                <a:hlinkClick r:id="rId4"/>
              </a:rPr>
              <a:t>https://www.activeessex.org/children-young-people/essex-activate/send/</a:t>
            </a:r>
            <a:endParaRPr lang="en-GB" sz="2000" dirty="0">
              <a:latin typeface="Comic Sans MS" panose="030F0702030302020204" pitchFamily="66" charset="0"/>
            </a:endParaRPr>
          </a:p>
          <a:p>
            <a:endParaRPr lang="en-GB" dirty="0"/>
          </a:p>
        </p:txBody>
      </p:sp>
    </p:spTree>
    <p:extLst>
      <p:ext uri="{BB962C8B-B14F-4D97-AF65-F5344CB8AC3E}">
        <p14:creationId xmlns:p14="http://schemas.microsoft.com/office/powerpoint/2010/main" val="3992058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t's have tea together | Tea, Tea party, Tea time">
            <a:extLst>
              <a:ext uri="{FF2B5EF4-FFF2-40B4-BE49-F238E27FC236}">
                <a16:creationId xmlns:a16="http://schemas.microsoft.com/office/drawing/2014/main" id="{386C5EA3-D83D-48FA-941E-29E90B1BEF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8520" y="2664019"/>
            <a:ext cx="5287445" cy="38747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urodiversity symbol icon - vector rainbow gradient infinity sign. Text  Neurodiversity - clip art for poster, banner, greeting card design 13687110  Vector Art at Vecteezy">
            <a:extLst>
              <a:ext uri="{FF2B5EF4-FFF2-40B4-BE49-F238E27FC236}">
                <a16:creationId xmlns:a16="http://schemas.microsoft.com/office/drawing/2014/main" id="{A0308C09-5862-41A8-B15F-0EAEEC35C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301" y="599247"/>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0874CA-E27A-44C6-B461-82B500488493}"/>
              </a:ext>
            </a:extLst>
          </p:cNvPr>
          <p:cNvSpPr txBox="1"/>
          <p:nvPr/>
        </p:nvSpPr>
        <p:spPr>
          <a:xfrm>
            <a:off x="6798365" y="2994991"/>
            <a:ext cx="4253948" cy="2800767"/>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Our next coffee morning will be on:</a:t>
            </a:r>
          </a:p>
          <a:p>
            <a:endParaRPr lang="en-GB" sz="2400" dirty="0">
              <a:latin typeface="Calibri" panose="020F0502020204030204" pitchFamily="34" charset="0"/>
              <a:cs typeface="Calibri" panose="020F0502020204030204" pitchFamily="34" charset="0"/>
            </a:endParaRPr>
          </a:p>
          <a:p>
            <a:r>
              <a:rPr lang="en-GB" sz="3200" b="1" dirty="0">
                <a:latin typeface="Calibri" panose="020F0502020204030204" pitchFamily="34" charset="0"/>
                <a:cs typeface="Calibri" panose="020F0502020204030204" pitchFamily="34" charset="0"/>
              </a:rPr>
              <a:t>7.12.23</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I look forward to seeing you again then!</a:t>
            </a:r>
          </a:p>
        </p:txBody>
      </p:sp>
    </p:spTree>
    <p:extLst>
      <p:ext uri="{BB962C8B-B14F-4D97-AF65-F5344CB8AC3E}">
        <p14:creationId xmlns:p14="http://schemas.microsoft.com/office/powerpoint/2010/main" val="40261176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2">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31</TotalTime>
  <Words>293</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brandon-grotesque</vt:lpstr>
      <vt:lpstr>Calibri</vt:lpstr>
      <vt:lpstr>Century Gothic</vt:lpstr>
      <vt:lpstr>Comic Sans MS</vt:lpstr>
      <vt:lpstr>Courier New</vt:lpstr>
      <vt:lpstr>Wingdings 3</vt:lpstr>
      <vt:lpstr>Ion Boardroom</vt:lpstr>
      <vt:lpstr>Welcome to our first SEND coffee morning  Friday 20th October 2023</vt:lpstr>
      <vt:lpstr>PowerPoint Presentation</vt:lpstr>
      <vt:lpstr>Key language around Special needs</vt:lpstr>
      <vt:lpstr>Website</vt:lpstr>
      <vt:lpstr>SEND information Report</vt:lpstr>
      <vt:lpstr>Essex local offer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first SEND coffee morning Friday 20th October 2023</dc:title>
  <dc:creator>Christine Demetriou (SLT - Kingsmoor Academy)</dc:creator>
  <cp:lastModifiedBy>Christine Demetriou (SLT - Kingsmoor Academy)</cp:lastModifiedBy>
  <cp:revision>4</cp:revision>
  <dcterms:created xsi:type="dcterms:W3CDTF">2023-10-19T09:20:59Z</dcterms:created>
  <dcterms:modified xsi:type="dcterms:W3CDTF">2023-10-30T10:47:21Z</dcterms:modified>
</cp:coreProperties>
</file>